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59" r:id="rId2"/>
    <p:sldId id="1140" r:id="rId3"/>
    <p:sldId id="1143" r:id="rId4"/>
    <p:sldId id="1144" r:id="rId5"/>
    <p:sldId id="1147" r:id="rId6"/>
    <p:sldId id="1145" r:id="rId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700808"/>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2996952"/>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3</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为一篇记叙文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主要介绍了扶婷的故事。她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岁因一场意外事故失去右臂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岁时开始学习游泳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并参加了残奥会和其他比赛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枚金牌。退役后学习法律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成为了一名律师。她用自己的经验和学识去帮助其他残疾人并鼓励大家帮助有需要的残疾人。</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113055"/>
            <a:ext cx="11485848" cy="1307833"/>
          </a:xfrm>
          <a:prstGeom prst="rect">
            <a:avLst/>
          </a:prstGeom>
        </p:spPr>
      </p:pic>
      <p:pic>
        <p:nvPicPr>
          <p:cNvPr id="4" name="语篇导航-DA.eps" descr="id:2147486413;FounderCES"/>
          <p:cNvPicPr/>
          <p:nvPr/>
        </p:nvPicPr>
        <p:blipFill>
          <a:blip r:embed="rId3"/>
          <a:stretch>
            <a:fillRect/>
          </a:stretch>
        </p:blipFill>
        <p:spPr>
          <a:xfrm>
            <a:off x="513928" y="262856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292662"/>
          </a:xfrm>
        </p:spPr>
        <p:txBody>
          <a:bodyPr/>
          <a:lstStyle/>
          <a:p>
            <a:pPr indent="609600" hangingPunct="0">
              <a:lnSpc>
                <a:spcPct val="13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 Ting lost her right arm in an accident when she was 3</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13, she went to a sports school in Xiangtan, Hunan Province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began swimming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 Ting took part in Athens 2004 Paralympic Games and other events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years as an athlete, and won 18 gold medals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01882" y="836712"/>
            <a:ext cx="4176520" cy="588510"/>
          </a:xfrm>
          <a:prstGeom prst="rect">
            <a:avLst/>
          </a:prstGeom>
        </p:spPr>
      </p:pic>
      <p:sp>
        <p:nvSpPr>
          <p:cNvPr id="4" name="内容占位符 1"/>
          <p:cNvSpPr txBox="1">
            <a:spLocks/>
          </p:cNvSpPr>
          <p:nvPr/>
        </p:nvSpPr>
        <p:spPr bwMode="auto">
          <a:xfrm>
            <a:off x="360854" y="2678326"/>
            <a:ext cx="1148584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考查名词的用法。句意：</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岁时</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她去了湖南省湘潭市的一所体校。</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the age of</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＋年龄</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岁时</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age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3514547"/>
            <a:ext cx="1148584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考查名词的用法。句意：她开始在那里接受游泳训练。根据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 Ting took part in Athens 2004 Paralympic Games and other events...her years as an athlete, and won 18 gold medals.”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并结合所给首字母可知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扶婷是接受了游泳训练（</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swimming training</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training</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p:cNvSpPr txBox="1">
            <a:spLocks/>
          </p:cNvSpPr>
          <p:nvPr/>
        </p:nvSpPr>
        <p:spPr bwMode="auto">
          <a:xfrm>
            <a:off x="360854" y="4760565"/>
            <a:ext cx="11485848"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考查介词的用法。句意：作为运动员</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扶婷参加了</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2004</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年雅典残奥会和其他比赛</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获得了</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枚金牌。根据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 Ting took part in Athens 2004 Paralympic Games and other events...her years as an athlete.”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并结合所给首字母可知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在作为运动员的这些年间</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她参加了很多比赛。</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during</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期间</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during</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291754" y="1382728"/>
            <a:ext cx="813043" cy="492443"/>
          </a:xfrm>
          <a:prstGeom prst="rect">
            <a:avLst/>
          </a:prstGeom>
        </p:spPr>
        <p:txBody>
          <a:bodyPr wrap="none">
            <a:spAutoFit/>
          </a:bodyPr>
          <a:lstStyle/>
          <a:p>
            <a:pPr>
              <a:lnSpc>
                <a:spcPct val="130000"/>
              </a:lnSpc>
            </a:pPr>
            <a:r>
              <a:rPr lang="en-US" altLang="zh-CN" sz="2000" dirty="0">
                <a:cs typeface="Times New Roman" panose="02020603050405020304" pitchFamily="18" charset="0"/>
              </a:rPr>
              <a:t>age</a:t>
            </a:r>
            <a:r>
              <a:rPr lang="zh-CN" altLang="zh-CN" sz="2000" dirty="0">
                <a:cs typeface="Times New Roman" panose="02020603050405020304" pitchFamily="18" charset="0"/>
              </a:rPr>
              <a:t>　</a:t>
            </a:r>
            <a:endParaRPr lang="zh-CN" altLang="en-US" dirty="0"/>
          </a:p>
        </p:txBody>
      </p:sp>
      <p:sp>
        <p:nvSpPr>
          <p:cNvPr id="10" name="矩形 9"/>
          <p:cNvSpPr/>
          <p:nvPr/>
        </p:nvSpPr>
        <p:spPr>
          <a:xfrm>
            <a:off x="7086839" y="1809448"/>
            <a:ext cx="1324402" cy="400110"/>
          </a:xfrm>
          <a:prstGeom prst="rect">
            <a:avLst/>
          </a:prstGeom>
        </p:spPr>
        <p:txBody>
          <a:bodyPr wrap="none">
            <a:spAutoFit/>
          </a:bodyPr>
          <a:lstStyle/>
          <a:p>
            <a:r>
              <a:rPr lang="en-US" altLang="zh-CN" sz="2000" dirty="0">
                <a:cs typeface="Times New Roman" panose="02020603050405020304" pitchFamily="18" charset="0"/>
              </a:rPr>
              <a:t>training</a:t>
            </a:r>
            <a:r>
              <a:rPr lang="zh-CN" altLang="zh-CN" sz="2000" dirty="0">
                <a:cs typeface="Times New Roman" panose="02020603050405020304" pitchFamily="18" charset="0"/>
              </a:rPr>
              <a:t>　</a:t>
            </a:r>
            <a:endParaRPr lang="zh-CN" altLang="en-US" dirty="0"/>
          </a:p>
        </p:txBody>
      </p:sp>
      <p:sp>
        <p:nvSpPr>
          <p:cNvPr id="12" name="矩形 11"/>
          <p:cNvSpPr/>
          <p:nvPr/>
        </p:nvSpPr>
        <p:spPr>
          <a:xfrm>
            <a:off x="5319864" y="2201334"/>
            <a:ext cx="1183337" cy="400110"/>
          </a:xfrm>
          <a:prstGeom prst="rect">
            <a:avLst/>
          </a:prstGeom>
        </p:spPr>
        <p:txBody>
          <a:bodyPr wrap="none">
            <a:spAutoFit/>
          </a:bodyPr>
          <a:lstStyle/>
          <a:p>
            <a:r>
              <a:rPr lang="en-US" altLang="zh-CN" sz="2000" dirty="0">
                <a:cs typeface="Times New Roman" panose="02020603050405020304" pitchFamily="18" charset="0"/>
              </a:rPr>
              <a:t>during</a:t>
            </a:r>
            <a:r>
              <a:rPr lang="zh-CN" altLang="zh-CN" sz="2000" dirty="0">
                <a:cs typeface="Times New Roman" panose="02020603050405020304" pitchFamily="18" charset="0"/>
              </a:rPr>
              <a:t>　</a:t>
            </a:r>
            <a:endParaRPr lang="zh-CN" altLang="en-US" dirty="0"/>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10"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32727"/>
          </a:xfrm>
        </p:spPr>
        <p:txBody>
          <a:bodyPr/>
          <a:lstStyle/>
          <a:p>
            <a:pPr indent="609600" hangingPunct="0">
              <a:lnSpc>
                <a:spcPct val="13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retiring in 2004, Fu Ting decided to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university to study law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Through hard work, she graduated and worked as a lawyer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2017, Fu Ting set up a service group,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free legal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 for the disabled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204864"/>
            <a:ext cx="11485848" cy="196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考查动词的用法。句意：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2004</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年退役后</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扶婷决定进入大学学习法律。根据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retiring in 2004, Fu Ting decided to...a university to study law.”</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扶婷退役之后决定进入大学学习法律。</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enter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decide to do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决定做某事</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所以应用动词原形。故填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enter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5"/>
          <p:cNvSpPr txBox="1">
            <a:spLocks/>
          </p:cNvSpPr>
          <p:nvPr/>
        </p:nvSpPr>
        <p:spPr bwMode="auto">
          <a:xfrm>
            <a:off x="360854" y="4111908"/>
            <a:ext cx="11485848" cy="2441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考查动词的用法。句意：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扶婷成立了一个服务团队</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为残疾人提供免费的法律帮助。根据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2017, Fu Ting set up a service group,...free legal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法律的</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help for the disabled.”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并结合所给首字母可知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服务团队是为残疾人提供免费法律援助的。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provide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为某人提供某物；由于句子已有谓语动词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故空格处应用非谓语形式</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此处为主动提供</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故应用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providing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providing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271726" y="812019"/>
            <a:ext cx="867545" cy="461665"/>
          </a:xfrm>
          <a:prstGeom prst="rect">
            <a:avLst/>
          </a:prstGeom>
        </p:spPr>
        <p:txBody>
          <a:bodyPr wrap="none">
            <a:spAutoFit/>
          </a:bodyPr>
          <a:lstStyle/>
          <a:p>
            <a:r>
              <a:rPr lang="en-US" altLang="zh-CN" sz="2400" dirty="0"/>
              <a:t>enter</a:t>
            </a:r>
            <a:endParaRPr lang="zh-CN" altLang="en-US" dirty="0"/>
          </a:p>
        </p:txBody>
      </p:sp>
      <p:sp>
        <p:nvSpPr>
          <p:cNvPr id="8" name="矩形 7"/>
          <p:cNvSpPr/>
          <p:nvPr/>
        </p:nvSpPr>
        <p:spPr>
          <a:xfrm>
            <a:off x="2890432" y="1700293"/>
            <a:ext cx="1461490" cy="461665"/>
          </a:xfrm>
          <a:prstGeom prst="rect">
            <a:avLst/>
          </a:prstGeom>
        </p:spPr>
        <p:txBody>
          <a:bodyPr wrap="none">
            <a:spAutoFit/>
          </a:bodyPr>
          <a:lstStyle/>
          <a:p>
            <a:r>
              <a:rPr lang="en-US" altLang="zh-CN" sz="2400" dirty="0"/>
              <a:t>providing</a:t>
            </a:r>
            <a:endParaRPr lang="zh-CN" altLang="en-US" dirty="0"/>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43527"/>
          </a:xfrm>
        </p:spPr>
        <p:txBody>
          <a:bodyPr/>
          <a:lstStyle/>
          <a:p>
            <a:pPr hangingPunct="0">
              <a:lnSpc>
                <a:spcPct val="140000"/>
              </a:lnSpc>
              <a:spcAft>
                <a:spcPts val="0"/>
              </a:spcAft>
              <a:tabLst>
                <a:tab pos="4222115" algn="l"/>
                <a:tab pos="6862445" algn="l"/>
                <a:tab pos="7377430" algn="l"/>
                <a:tab pos="961771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she also joined a volunteer group, sharing her life stories in primary and secondary schools, giving legal speeches in communities, in order to encourage more people to help those disabled people in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3921546"/>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lnSpc>
                <a:spcPct val="140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考查固定搭配。句意：与此同时</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她还加入了一个志愿者小组</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在中小学分享自己的生活故事</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在社区做法律演讲</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以鼓励更多的人帮助那些有需要的残疾人。根据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order to </a:t>
            </a:r>
            <a:r>
              <a:rPr lang="en-US" altLang="zh-CN" b="1" u="wavy" dirty="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encourage more people to</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 those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disabled people  in...”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endPar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帮助有需要的残疾人。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need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a:spLocks/>
          </p:cNvSpPr>
          <p:nvPr/>
        </p:nvSpPr>
        <p:spPr bwMode="auto">
          <a:xfrm>
            <a:off x="360854" y="2350379"/>
            <a:ext cx="11485848" cy="158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考查形容词的用法。句意：与此同时</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她还加入了一个志愿者小组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在中小学分享自己的生活故事</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在社区做法律演讲</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以鼓励更多的人帮助那些有需要的残疾人。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the same time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同时。故填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same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415033" y="5453689"/>
            <a:ext cx="5585183" cy="548548"/>
          </a:xfrm>
          <a:prstGeom prst="rect">
            <a:avLst/>
          </a:prstGeom>
        </p:spPr>
        <p:txBody>
          <a:bodyPr wrap="none">
            <a:spAutoFit/>
          </a:bodyPr>
          <a:lstStyle/>
          <a:p>
            <a:pPr>
              <a:lnSpc>
                <a:spcPct val="140000"/>
              </a:lnSpc>
            </a:pPr>
            <a:r>
              <a:rPr lang="en-US" altLang="zh-CN" sz="2400" dirty="0">
                <a:solidFill>
                  <a:srgbClr val="00AEEF"/>
                </a:solidFill>
              </a:rPr>
              <a:t>encourage</a:t>
            </a:r>
            <a:r>
              <a:rPr lang="en-US" altLang="zh-CN" sz="2400" dirty="0">
                <a:solidFill>
                  <a:srgbClr val="00AEEF"/>
                </a:solidFill>
                <a:ea typeface="楷体" panose="02010609060101010101" pitchFamily="49" charset="-122"/>
              </a:rPr>
              <a:t> </a:t>
            </a:r>
            <a:r>
              <a:rPr lang="en-US" altLang="zh-CN" sz="2400" dirty="0" err="1">
                <a:solidFill>
                  <a:srgbClr val="00AEEF"/>
                </a:solidFill>
              </a:rPr>
              <a:t>sb</a:t>
            </a:r>
            <a:r>
              <a:rPr lang="en-US" altLang="zh-CN" sz="2400" dirty="0">
                <a:solidFill>
                  <a:srgbClr val="00AEEF"/>
                </a:solidFill>
                <a:ea typeface="楷体" panose="02010609060101010101" pitchFamily="49" charset="-122"/>
              </a:rPr>
              <a:t> </a:t>
            </a:r>
            <a:r>
              <a:rPr lang="en-US" altLang="zh-CN" sz="2400" dirty="0">
                <a:solidFill>
                  <a:srgbClr val="00AEEF"/>
                </a:solidFill>
              </a:rPr>
              <a:t>to</a:t>
            </a:r>
            <a:r>
              <a:rPr lang="en-US" altLang="zh-CN" sz="2400" dirty="0">
                <a:solidFill>
                  <a:srgbClr val="00AEEF"/>
                </a:solidFill>
                <a:ea typeface="楷体" panose="02010609060101010101" pitchFamily="49" charset="-122"/>
              </a:rPr>
              <a:t> </a:t>
            </a:r>
            <a:r>
              <a:rPr lang="en-US" altLang="zh-CN" sz="2400" dirty="0">
                <a:solidFill>
                  <a:srgbClr val="00AEEF"/>
                </a:solidFill>
              </a:rPr>
              <a:t>do</a:t>
            </a:r>
            <a:r>
              <a:rPr lang="en-US" altLang="zh-CN" sz="2400" dirty="0">
                <a:solidFill>
                  <a:srgbClr val="00AEEF"/>
                </a:solidFill>
                <a:ea typeface="楷体" panose="02010609060101010101" pitchFamily="49" charset="-122"/>
              </a:rPr>
              <a:t> </a:t>
            </a:r>
            <a:r>
              <a:rPr lang="en-US" altLang="zh-CN" sz="2400" dirty="0" err="1">
                <a:solidFill>
                  <a:srgbClr val="00AEEF"/>
                </a:solidFill>
              </a:rPr>
              <a:t>sth</a:t>
            </a:r>
            <a:r>
              <a:rPr lang="zh-CN" altLang="zh-CN" sz="2400" dirty="0">
                <a:solidFill>
                  <a:srgbClr val="00AEEF"/>
                </a:solidFill>
                <a:ea typeface="楷体" panose="02010609060101010101" pitchFamily="49" charset="-122"/>
                <a:cs typeface="Times New Roman" panose="02020603050405020304" pitchFamily="18" charset="0"/>
              </a:rPr>
              <a:t>鼓励某人去做某事</a:t>
            </a:r>
            <a:endParaRPr lang="zh-CN" altLang="en-US" dirty="0"/>
          </a:p>
        </p:txBody>
      </p:sp>
      <p:sp>
        <p:nvSpPr>
          <p:cNvPr id="8" name="矩形 7"/>
          <p:cNvSpPr/>
          <p:nvPr/>
        </p:nvSpPr>
        <p:spPr>
          <a:xfrm>
            <a:off x="2115558" y="838145"/>
            <a:ext cx="851515" cy="461665"/>
          </a:xfrm>
          <a:prstGeom prst="rect">
            <a:avLst/>
          </a:prstGeom>
        </p:spPr>
        <p:txBody>
          <a:bodyPr wrap="none">
            <a:spAutoFit/>
          </a:bodyPr>
          <a:lstStyle/>
          <a:p>
            <a:r>
              <a:rPr lang="en-US" altLang="zh-CN" sz="2400" dirty="0"/>
              <a:t>same</a:t>
            </a:r>
            <a:endParaRPr lang="zh-CN" altLang="en-US" dirty="0"/>
          </a:p>
        </p:txBody>
      </p:sp>
      <p:sp>
        <p:nvSpPr>
          <p:cNvPr id="10" name="矩形 9"/>
          <p:cNvSpPr/>
          <p:nvPr/>
        </p:nvSpPr>
        <p:spPr>
          <a:xfrm>
            <a:off x="6678372" y="1865757"/>
            <a:ext cx="800219" cy="461665"/>
          </a:xfrm>
          <a:prstGeom prst="rect">
            <a:avLst/>
          </a:prstGeom>
        </p:spPr>
        <p:txBody>
          <a:bodyPr wrap="none">
            <a:spAutoFit/>
          </a:bodyPr>
          <a:lstStyle/>
          <a:p>
            <a:r>
              <a:rPr lang="en-US" altLang="zh-CN" sz="2400" dirty="0"/>
              <a:t>need</a:t>
            </a:r>
            <a:endParaRPr lang="zh-CN" altLang="en-US" dirty="0"/>
          </a:p>
        </p:txBody>
      </p:sp>
      <p:pic>
        <p:nvPicPr>
          <p:cNvPr id="11" name="图片 10"/>
          <p:cNvPicPr>
            <a:picLocks noChangeAspect="1"/>
          </p:cNvPicPr>
          <p:nvPr/>
        </p:nvPicPr>
        <p:blipFill>
          <a:blip r:embed="rId2">
            <a:clrChange>
              <a:clrFrom>
                <a:srgbClr val="FFFFFF"/>
              </a:clrFrom>
              <a:clrTo>
                <a:srgbClr val="FFFFFF">
                  <a:alpha val="0"/>
                </a:srgbClr>
              </a:clrTo>
            </a:clrChange>
          </a:blip>
          <a:stretch>
            <a:fillRect/>
          </a:stretch>
        </p:blipFill>
        <p:spPr>
          <a:xfrm>
            <a:off x="2798832" y="5464162"/>
            <a:ext cx="564674" cy="444681"/>
          </a:xfrm>
          <a:prstGeom prst="rect">
            <a:avLst/>
          </a:prstGeom>
        </p:spPr>
      </p:pic>
    </p:spTree>
    <p:extLst>
      <p:ext uri="{BB962C8B-B14F-4D97-AF65-F5344CB8AC3E}">
        <p14:creationId xmlns:p14="http://schemas.microsoft.com/office/powerpoint/2010/main" val="3418799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21928"/>
          </a:xfrm>
        </p:spPr>
        <p:txBody>
          <a:bodyPr/>
          <a:lstStyle/>
          <a:p>
            <a:pPr indent="609600" hangingPunct="0">
              <a:lnSpc>
                <a:spcPct val="120000"/>
              </a:lnSpc>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face of the disabled, we should first ‘respect’ and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 Fu Ting said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help them with my own experience and knowledge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 hope they can help make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country better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believe I will keep on doing that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7"/>
          <p:cNvSpPr txBox="1">
            <a:spLocks/>
          </p:cNvSpPr>
          <p:nvPr/>
        </p:nvSpPr>
        <p:spPr bwMode="auto">
          <a:xfrm>
            <a:off x="334566" y="2098834"/>
            <a:ext cx="11485848" cy="142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考查副词的用法。句意：</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面对残疾人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我们应该先</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尊重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扶婷说。根据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should first ‘respect’ and...‘help’”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此处是指先尊重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再帮助。</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8"/>
          <p:cNvSpPr txBox="1">
            <a:spLocks/>
          </p:cNvSpPr>
          <p:nvPr/>
        </p:nvSpPr>
        <p:spPr bwMode="auto">
          <a:xfrm>
            <a:off x="334566" y="3429000"/>
            <a:ext cx="11485848" cy="142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句意：我很开心用自己的经验和知识来帮助他们。根据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help them with my own experience and knowledge”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并结合所给首字母可知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扶婷用自己的经验和知识帮助残疾人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应该是很开心的。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开心的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9"/>
          <p:cNvSpPr txBox="1">
            <a:spLocks/>
          </p:cNvSpPr>
          <p:nvPr/>
        </p:nvSpPr>
        <p:spPr bwMode="auto">
          <a:xfrm>
            <a:off x="334566" y="4797152"/>
            <a:ext cx="11485848" cy="142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句意：我希望他们能帮助我们的国家变得更好。根据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I hope they can help make...country better.”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此处是指让我们的国家变得更好</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空格处应用形容词性物主代词</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our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我们的</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717655" y="785893"/>
            <a:ext cx="1075936" cy="461665"/>
          </a:xfrm>
          <a:prstGeom prst="rect">
            <a:avLst/>
          </a:prstGeom>
        </p:spPr>
        <p:txBody>
          <a:bodyPr wrap="none">
            <a:spAutoFit/>
          </a:bodyPr>
          <a:lstStyle/>
          <a:p>
            <a:r>
              <a:rPr lang="en-US" altLang="zh-CN" sz="2400" dirty="0"/>
              <a:t>then</a:t>
            </a:r>
            <a:r>
              <a:rPr lang="zh-CN" altLang="zh-CN" sz="2400" dirty="0">
                <a:cs typeface="Times New Roman" panose="02020603050405020304" pitchFamily="18" charset="0"/>
              </a:rPr>
              <a:t>　</a:t>
            </a:r>
            <a:endParaRPr lang="zh-CN" altLang="en-US" dirty="0"/>
          </a:p>
        </p:txBody>
      </p:sp>
      <p:sp>
        <p:nvSpPr>
          <p:cNvPr id="9" name="矩形 8"/>
          <p:cNvSpPr/>
          <p:nvPr/>
        </p:nvSpPr>
        <p:spPr>
          <a:xfrm>
            <a:off x="2490658" y="1160362"/>
            <a:ext cx="1007007" cy="461665"/>
          </a:xfrm>
          <a:prstGeom prst="rect">
            <a:avLst/>
          </a:prstGeom>
        </p:spPr>
        <p:txBody>
          <a:bodyPr wrap="none">
            <a:spAutoFit/>
          </a:bodyPr>
          <a:lstStyle/>
          <a:p>
            <a:r>
              <a:rPr lang="en-US" altLang="zh-CN" sz="2400" dirty="0"/>
              <a:t>happy</a:t>
            </a:r>
            <a:endParaRPr lang="zh-CN" altLang="en-US" dirty="0"/>
          </a:p>
        </p:txBody>
      </p:sp>
      <p:sp>
        <p:nvSpPr>
          <p:cNvPr id="11" name="矩形 10"/>
          <p:cNvSpPr/>
          <p:nvPr/>
        </p:nvSpPr>
        <p:spPr>
          <a:xfrm>
            <a:off x="3759567" y="1665459"/>
            <a:ext cx="646331" cy="461665"/>
          </a:xfrm>
          <a:prstGeom prst="rect">
            <a:avLst/>
          </a:prstGeom>
        </p:spPr>
        <p:txBody>
          <a:bodyPr wrap="none">
            <a:spAutoFit/>
          </a:bodyPr>
          <a:lstStyle/>
          <a:p>
            <a:r>
              <a:rPr lang="en-US" altLang="zh-CN" sz="2400" dirty="0"/>
              <a:t>our</a:t>
            </a:r>
            <a:endParaRPr lang="zh-CN" altLang="en-US" dirty="0"/>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9" grpId="0"/>
      <p:bldP spid="11"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TotalTime>
  <Words>905</Words>
  <Application>Microsoft Office PowerPoint</Application>
  <PresentationFormat>自定义</PresentationFormat>
  <Paragraphs>30</Paragraphs>
  <Slides>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vt:i4>
      </vt:variant>
    </vt:vector>
  </HeadingPairs>
  <TitlesOfParts>
    <vt:vector size="1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452</cp:revision>
  <dcterms:created xsi:type="dcterms:W3CDTF">2020-11-06T05:24:00Z</dcterms:created>
  <dcterms:modified xsi:type="dcterms:W3CDTF">2025-09-17T06:12:29Z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